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Raleway Bold" panose="020B0604020202020204" charset="0"/>
      <p:regular r:id="rId15"/>
    </p:embeddedFont>
    <p:embeddedFont>
      <p:font typeface="Times New Roman Bold" panose="02020803070505020304" pitchFamily="18" charset="0"/>
      <p:regular r:id="rId16"/>
      <p:bold r:id="rId17"/>
    </p:embeddedFont>
    <p:embeddedFont>
      <p:font typeface="TT Lakes Neue" panose="020B0604020202020204" charset="0"/>
      <p:regular r:id="rId18"/>
    </p:embeddedFont>
    <p:embeddedFont>
      <p:font typeface="TT Lakes Neu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F3A28-EE5B-424D-8ABC-1709C16E6CF7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BE481-5A5B-4625-8629-FF8F01AD9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0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BE481-5A5B-4625-8629-FF8F01AD9F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BE481-5A5B-4625-8629-FF8F01AD9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9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www.thecn.com/KK1842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thecn.com/PT94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svg"/><Relationship Id="rId5" Type="http://schemas.openxmlformats.org/officeDocument/2006/relationships/image" Target="../media/image9.svg"/><Relationship Id="rId15" Type="http://schemas.openxmlformats.org/officeDocument/2006/relationships/hyperlink" Target="https://www.thecn.com/DK949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6.svg"/><Relationship Id="rId14" Type="http://schemas.openxmlformats.org/officeDocument/2006/relationships/hyperlink" Target="https://www.thecn.com/DS18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hyperlink" Target="https://miro.com/welcomeonboard/UXdmaU9vMGdjWGVTSnhiejRPNUEvYXJLbm9CQU1UZkN2bkE3cjdiV0w3RUR4S1dhZmNzZU50Vy9TSkk4M3l2c2s2dEdWWVZWSXV0cVFTcFBTUjNUVW1JM2kzZHY2S3JjNVlqU2JNV01SaUpqOE9TelNtU1ZINTZTemZrNCtndWxnbHpza3F6REdEcmNpNEFOMmJXWXBBPT0hdjE=?share_link_id=46299042584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5.svg"/><Relationship Id="rId10" Type="http://schemas.openxmlformats.org/officeDocument/2006/relationships/hyperlink" Target="https://github.com/cepdnaclk/e22-co2060-PERA-SAM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11939" y="8310125"/>
            <a:ext cx="5296256" cy="824350"/>
            <a:chOff x="0" y="0"/>
            <a:chExt cx="1538631" cy="239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8631" cy="239484"/>
            </a:xfrm>
            <a:custGeom>
              <a:avLst/>
              <a:gdLst/>
              <a:ahLst/>
              <a:cxnLst/>
              <a:rect l="l" t="t" r="r" b="b"/>
              <a:pathLst>
                <a:path w="1538631" h="239484">
                  <a:moveTo>
                    <a:pt x="1335431" y="0"/>
                  </a:moveTo>
                  <a:cubicBezTo>
                    <a:pt x="1447655" y="0"/>
                    <a:pt x="1538631" y="53610"/>
                    <a:pt x="1538631" y="119742"/>
                  </a:cubicBezTo>
                  <a:cubicBezTo>
                    <a:pt x="1538631" y="185874"/>
                    <a:pt x="1447655" y="239484"/>
                    <a:pt x="1335431" y="239484"/>
                  </a:cubicBezTo>
                  <a:lnTo>
                    <a:pt x="203200" y="239484"/>
                  </a:lnTo>
                  <a:cubicBezTo>
                    <a:pt x="90976" y="239484"/>
                    <a:pt x="0" y="185874"/>
                    <a:pt x="0" y="119742"/>
                  </a:cubicBezTo>
                  <a:cubicBezTo>
                    <a:pt x="0" y="53610"/>
                    <a:pt x="90976" y="0"/>
                    <a:pt x="203200" y="0"/>
                  </a:cubicBezTo>
                  <a:close/>
                </a:path>
              </a:pathLst>
            </a:custGeom>
            <a:ln w="19050" cap="sq">
              <a:solidFill>
                <a:srgbClr val="84E3F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38631" cy="2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68361" y="4303414"/>
            <a:ext cx="6009341" cy="169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38"/>
              </a:lnSpc>
              <a:spcBef>
                <a:spcPct val="0"/>
              </a:spcBef>
            </a:pPr>
            <a:r>
              <a:rPr lang="en-US" sz="1230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6908" y="4297538"/>
            <a:ext cx="4921454" cy="170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50"/>
              </a:lnSpc>
              <a:spcBef>
                <a:spcPct val="0"/>
              </a:spcBef>
            </a:pPr>
            <a:r>
              <a:rPr lang="en-US" sz="12311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PERA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1600" y="156034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7739" y="8794640"/>
            <a:ext cx="2382045" cy="19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  <a:spcBef>
                <a:spcPct val="0"/>
              </a:spcBef>
            </a:pPr>
            <a:r>
              <a:rPr lang="en-US" sz="148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Team : Invictus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5813" y="5845065"/>
            <a:ext cx="8520600" cy="37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716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Industrial Sound Analysis Manager with Acoustic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7739" y="8496166"/>
            <a:ext cx="4569414" cy="38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  <a:spcBef>
                <a:spcPct val="0"/>
              </a:spcBef>
            </a:pPr>
            <a:r>
              <a:rPr lang="en-US" sz="148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 2060 : Software Systems Design Project</a:t>
            </a:r>
          </a:p>
          <a:p>
            <a:pPr algn="l">
              <a:lnSpc>
                <a:spcPts val="1573"/>
              </a:lnSpc>
              <a:spcBef>
                <a:spcPct val="0"/>
              </a:spcBef>
            </a:pPr>
            <a:endParaRPr lang="en-US" sz="1484">
              <a:solidFill>
                <a:srgbClr val="FFFFFF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090417" y="2161605"/>
            <a:ext cx="5922833" cy="5815145"/>
          </a:xfrm>
          <a:custGeom>
            <a:avLst/>
            <a:gdLst/>
            <a:ahLst/>
            <a:cxnLst/>
            <a:rect l="l" t="t" r="r" b="b"/>
            <a:pathLst>
              <a:path w="5922833" h="5815145">
                <a:moveTo>
                  <a:pt x="0" y="0"/>
                </a:moveTo>
                <a:lnTo>
                  <a:pt x="5922833" y="0"/>
                </a:lnTo>
                <a:lnTo>
                  <a:pt x="5922833" y="5815145"/>
                </a:lnTo>
                <a:lnTo>
                  <a:pt x="0" y="5815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693" y="-258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5045496" y="-1312900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0" name="Graphic 49" descr="A brushstroke">
            <a:extLst>
              <a:ext uri="{FF2B5EF4-FFF2-40B4-BE49-F238E27FC236}">
                <a16:creationId xmlns:a16="http://schemas.microsoft.com/office/drawing/2014/main" id="{C63218B2-D886-44B4-A702-995A53951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2600" y="7292887"/>
            <a:ext cx="11277600" cy="3858629"/>
          </a:xfrm>
          <a:prstGeom prst="rect">
            <a:avLst/>
          </a:prstGeom>
        </p:spPr>
      </p:pic>
      <p:pic>
        <p:nvPicPr>
          <p:cNvPr id="53" name="Graphic 52" descr="Back outline">
            <a:extLst>
              <a:ext uri="{FF2B5EF4-FFF2-40B4-BE49-F238E27FC236}">
                <a16:creationId xmlns:a16="http://schemas.microsoft.com/office/drawing/2014/main" id="{C3EEFE40-8C11-4453-C0CF-0AC2FB1506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22900">
            <a:off x="7687083" y="2650646"/>
            <a:ext cx="2903521" cy="2149979"/>
          </a:xfrm>
          <a:prstGeom prst="rect">
            <a:avLst/>
          </a:prstGeom>
        </p:spPr>
      </p:pic>
      <p:pic>
        <p:nvPicPr>
          <p:cNvPr id="55" name="Graphic 54" descr="Back outline">
            <a:extLst>
              <a:ext uri="{FF2B5EF4-FFF2-40B4-BE49-F238E27FC236}">
                <a16:creationId xmlns:a16="http://schemas.microsoft.com/office/drawing/2014/main" id="{0642CE0F-EA84-AE62-2C6E-458DB06EBB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750559" flipH="1">
            <a:off x="6256888" y="3411326"/>
            <a:ext cx="2607330" cy="1930658"/>
          </a:xfrm>
          <a:prstGeom prst="rect">
            <a:avLst/>
          </a:prstGeom>
        </p:spPr>
      </p:pic>
      <p:pic>
        <p:nvPicPr>
          <p:cNvPr id="56" name="Graphic 55" descr="Back outline">
            <a:extLst>
              <a:ext uri="{FF2B5EF4-FFF2-40B4-BE49-F238E27FC236}">
                <a16:creationId xmlns:a16="http://schemas.microsoft.com/office/drawing/2014/main" id="{CA76F55B-E337-0C20-389C-1B8A864B5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348345" flipH="1" flipV="1">
            <a:off x="2923543" y="4851183"/>
            <a:ext cx="2607330" cy="1930658"/>
          </a:xfrm>
          <a:prstGeom prst="rect">
            <a:avLst/>
          </a:prstGeom>
        </p:spPr>
      </p:pic>
      <p:pic>
        <p:nvPicPr>
          <p:cNvPr id="52" name="Graphic 51" descr="Back outline">
            <a:extLst>
              <a:ext uri="{FF2B5EF4-FFF2-40B4-BE49-F238E27FC236}">
                <a16:creationId xmlns:a16="http://schemas.microsoft.com/office/drawing/2014/main" id="{EF459712-7ABE-FFF1-8819-8623BF4E4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3886" y="4488166"/>
            <a:ext cx="2545182" cy="162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7480C8-0B1F-741C-1A80-581C985080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1" y="3392864"/>
            <a:ext cx="8229600" cy="548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CFD626-9B17-8910-8EB2-63D89ACBE243}"/>
              </a:ext>
            </a:extLst>
          </p:cNvPr>
          <p:cNvSpPr txBox="1"/>
          <p:nvPr/>
        </p:nvSpPr>
        <p:spPr>
          <a:xfrm>
            <a:off x="4183511" y="7696721"/>
            <a:ext cx="6754083" cy="186204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1500" b="1" i="0" spc="300" dirty="0">
                <a:ln w="22225">
                  <a:noFill/>
                  <a:prstDash val="solid"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7000">
                      <a:schemeClr val="tx1">
                        <a:lumMod val="65000"/>
                        <a:lumOff val="35000"/>
                      </a:schemeClr>
                    </a:gs>
                    <a:gs pos="49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gency FB" panose="020B0503020202020204" pitchFamily="34" charset="0"/>
              </a:rPr>
              <a:t>PERA-SAM</a:t>
            </a:r>
            <a:endParaRPr lang="en-US" sz="11500" b="1" spc="300" dirty="0">
              <a:ln w="22225">
                <a:noFill/>
                <a:prstDash val="solid"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lumMod val="65000"/>
                      <a:lumOff val="3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CF67B-9766-F226-CDC1-62F332FCB733}"/>
              </a:ext>
            </a:extLst>
          </p:cNvPr>
          <p:cNvSpPr txBox="1"/>
          <p:nvPr/>
        </p:nvSpPr>
        <p:spPr>
          <a:xfrm>
            <a:off x="12172757" y="4855957"/>
            <a:ext cx="2716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0" cap="all" dirty="0">
                <a:solidFill>
                  <a:srgbClr val="FFFFFF"/>
                </a:solidFill>
                <a:effectLst/>
                <a:latin typeface="TT Lakes Neue" panose="020B0604020202020204" charset="0"/>
              </a:rPr>
              <a:t>Bhagya </a:t>
            </a:r>
            <a:endParaRPr lang="en-US" b="1" cap="all" dirty="0">
              <a:effectLst/>
              <a:latin typeface="TT Lakes Neue" panose="020B0604020202020204" charset="0"/>
            </a:endParaRPr>
          </a:p>
          <a:p>
            <a:pPr rtl="0">
              <a:buNone/>
            </a:pPr>
            <a:r>
              <a:rPr lang="en-US" b="1" i="0" cap="all" dirty="0">
                <a:solidFill>
                  <a:srgbClr val="FFFFFF"/>
                </a:solidFill>
                <a:effectLst/>
                <a:latin typeface="TT Lakes Neue" panose="020B0604020202020204" charset="0"/>
              </a:rPr>
              <a:t>            </a:t>
            </a:r>
            <a:r>
              <a:rPr lang="en-US" b="1" i="0" cap="all" dirty="0" err="1">
                <a:solidFill>
                  <a:srgbClr val="FFFFFF"/>
                </a:solidFill>
                <a:effectLst/>
                <a:latin typeface="TT Lakes Neue" panose="020B0604020202020204" charset="0"/>
              </a:rPr>
              <a:t>karunanayake</a:t>
            </a:r>
            <a:endParaRPr lang="en-US" b="1" cap="all" dirty="0">
              <a:effectLst/>
              <a:latin typeface="TT Lakes Neue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77809-C2A8-8761-953F-272701197BBA}"/>
              </a:ext>
            </a:extLst>
          </p:cNvPr>
          <p:cNvSpPr txBox="1"/>
          <p:nvPr/>
        </p:nvSpPr>
        <p:spPr>
          <a:xfrm>
            <a:off x="12945378" y="5423914"/>
            <a:ext cx="1662804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b="0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 Portfolio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BF5C3F-E1A9-05F6-437C-721EBAD3179B}"/>
              </a:ext>
            </a:extLst>
          </p:cNvPr>
          <p:cNvSpPr txBox="1"/>
          <p:nvPr/>
        </p:nvSpPr>
        <p:spPr>
          <a:xfrm>
            <a:off x="9667014" y="2266006"/>
            <a:ext cx="266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0" cap="all" dirty="0" err="1">
                <a:solidFill>
                  <a:srgbClr val="FFFFFF"/>
                </a:solidFill>
                <a:effectLst/>
                <a:latin typeface="TT Lakes Neue" panose="020B0604020202020204" charset="0"/>
              </a:rPr>
              <a:t>Dileka</a:t>
            </a:r>
            <a:endParaRPr lang="en-US" cap="all" dirty="0">
              <a:effectLst/>
              <a:latin typeface="TT Lakes Neue" panose="020B0604020202020204" charset="0"/>
            </a:endParaRPr>
          </a:p>
          <a:p>
            <a:pPr rtl="0">
              <a:buNone/>
            </a:pPr>
            <a:r>
              <a:rPr lang="en-US" b="1" i="0" cap="all" dirty="0">
                <a:solidFill>
                  <a:srgbClr val="FFFFFF"/>
                </a:solidFill>
                <a:effectLst/>
                <a:latin typeface="TT Lakes Neue" panose="020B0604020202020204" charset="0"/>
              </a:rPr>
              <a:t>          </a:t>
            </a:r>
            <a:r>
              <a:rPr lang="en-US" b="1" i="0" cap="all" dirty="0" err="1">
                <a:solidFill>
                  <a:srgbClr val="FFFFFF"/>
                </a:solidFill>
                <a:effectLst/>
                <a:latin typeface="TT Lakes Neue" panose="020B0604020202020204" charset="0"/>
              </a:rPr>
              <a:t>sandaruwan</a:t>
            </a:r>
            <a:endParaRPr lang="en-US" cap="all" dirty="0">
              <a:effectLst/>
              <a:latin typeface="TT Lakes Neu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DF13-7B36-167A-8C16-6A806474AE9C}"/>
              </a:ext>
            </a:extLst>
          </p:cNvPr>
          <p:cNvSpPr txBox="1"/>
          <p:nvPr/>
        </p:nvSpPr>
        <p:spPr>
          <a:xfrm>
            <a:off x="9869343" y="286617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b="0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 Portfolio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152DA-7D78-628C-E34F-6BC463B92BA2}"/>
              </a:ext>
            </a:extLst>
          </p:cNvPr>
          <p:cNvSpPr txBox="1"/>
          <p:nvPr/>
        </p:nvSpPr>
        <p:spPr>
          <a:xfrm>
            <a:off x="5025327" y="2505287"/>
            <a:ext cx="2363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0" cap="all" dirty="0">
                <a:solidFill>
                  <a:srgbClr val="FFFFFF"/>
                </a:solidFill>
                <a:effectLst/>
                <a:latin typeface="TT Lakes Neue" panose="020B0604020202020204" charset="0"/>
              </a:rPr>
              <a:t>Dhanushka </a:t>
            </a:r>
            <a:endParaRPr lang="en-US" cap="all" dirty="0">
              <a:effectLst/>
              <a:latin typeface="TT Lakes Neue" panose="020B0604020202020204" charset="0"/>
            </a:endParaRPr>
          </a:p>
          <a:p>
            <a:pPr rtl="0">
              <a:buNone/>
            </a:pPr>
            <a:r>
              <a:rPr lang="en-US" b="1" i="0" cap="all" dirty="0">
                <a:solidFill>
                  <a:srgbClr val="FFFFFF"/>
                </a:solidFill>
                <a:effectLst/>
                <a:latin typeface="TT Lakes Neue" panose="020B0604020202020204" charset="0"/>
              </a:rPr>
              <a:t>              </a:t>
            </a:r>
            <a:r>
              <a:rPr lang="en-US" b="1" i="0" cap="all" dirty="0" err="1">
                <a:solidFill>
                  <a:srgbClr val="FFFFFF"/>
                </a:solidFill>
                <a:effectLst/>
                <a:latin typeface="TT Lakes Neue" panose="020B0604020202020204" charset="0"/>
              </a:rPr>
              <a:t>kavindaya</a:t>
            </a:r>
            <a:endParaRPr lang="en-US" cap="all" dirty="0">
              <a:effectLst/>
              <a:latin typeface="TT Lakes Neu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D3C93-CCB2-2B9E-FE97-CFEDB458D8E3}"/>
              </a:ext>
            </a:extLst>
          </p:cNvPr>
          <p:cNvSpPr txBox="1"/>
          <p:nvPr/>
        </p:nvSpPr>
        <p:spPr>
          <a:xfrm>
            <a:off x="5484959" y="308659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b="0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 Portfolio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41156-53F0-2D0D-B976-3B4F5DE29955}"/>
              </a:ext>
            </a:extLst>
          </p:cNvPr>
          <p:cNvSpPr txBox="1"/>
          <p:nvPr/>
        </p:nvSpPr>
        <p:spPr>
          <a:xfrm>
            <a:off x="3333646" y="4590834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b="0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 Portfolio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9EE98B18-65E1-EA7E-F518-59FEB991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6753C-257E-59FE-3820-42A837E337EC}"/>
              </a:ext>
            </a:extLst>
          </p:cNvPr>
          <p:cNvSpPr txBox="1"/>
          <p:nvPr/>
        </p:nvSpPr>
        <p:spPr>
          <a:xfrm>
            <a:off x="2995662" y="3915553"/>
            <a:ext cx="182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0" cap="all" dirty="0">
                <a:solidFill>
                  <a:schemeClr val="bg1"/>
                </a:solidFill>
                <a:effectLst/>
                <a:latin typeface="TT Lakes Neue" panose="020B0604020202020204" charset="0"/>
              </a:rPr>
              <a:t>Pahan</a:t>
            </a:r>
            <a:endParaRPr lang="en-US" b="1" cap="all" dirty="0">
              <a:solidFill>
                <a:schemeClr val="bg1"/>
              </a:solidFill>
              <a:effectLst/>
              <a:latin typeface="TT Lakes Neue" panose="020B0604020202020204" charset="0"/>
            </a:endParaRPr>
          </a:p>
          <a:p>
            <a:pPr rtl="0">
              <a:buNone/>
            </a:pPr>
            <a:r>
              <a:rPr lang="en-US" b="1" i="0" cap="all" dirty="0">
                <a:solidFill>
                  <a:schemeClr val="bg1"/>
                </a:solidFill>
                <a:effectLst/>
                <a:latin typeface="TT Lakes Neue" panose="020B0604020202020204" charset="0"/>
              </a:rPr>
              <a:t>          </a:t>
            </a:r>
            <a:r>
              <a:rPr lang="en-US" b="1" i="0" cap="all" dirty="0" err="1">
                <a:solidFill>
                  <a:schemeClr val="bg1"/>
                </a:solidFill>
                <a:effectLst/>
                <a:latin typeface="TT Lakes Neue" panose="020B0604020202020204" charset="0"/>
              </a:rPr>
              <a:t>prabash</a:t>
            </a:r>
            <a:endParaRPr lang="en-US" b="1" cap="all" dirty="0">
              <a:solidFill>
                <a:schemeClr val="bg1"/>
              </a:solidFill>
              <a:effectLst/>
              <a:latin typeface="TT Lakes Neue" panose="020B060402020202020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5E426CE-5AE5-2FAA-E5BC-FA54915127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23" y="7817387"/>
            <a:ext cx="2204656" cy="2204656"/>
          </a:xfrm>
          <a:prstGeom prst="roundRect">
            <a:avLst>
              <a:gd name="adj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3D5642-D811-6591-9F6F-6C66D3F979C4}"/>
              </a:ext>
            </a:extLst>
          </p:cNvPr>
          <p:cNvSpPr txBox="1"/>
          <p:nvPr/>
        </p:nvSpPr>
        <p:spPr>
          <a:xfrm>
            <a:off x="13090892" y="5770176"/>
            <a:ext cx="166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E/22/184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52658E-0728-7569-3ABE-6875277476C7}"/>
              </a:ext>
            </a:extLst>
          </p:cNvPr>
          <p:cNvSpPr txBox="1"/>
          <p:nvPr/>
        </p:nvSpPr>
        <p:spPr>
          <a:xfrm>
            <a:off x="10251279" y="3208198"/>
            <a:ext cx="166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E/22/336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DCBC6F-814A-72EC-BAFB-3CF2BAFBC58F}"/>
              </a:ext>
            </a:extLst>
          </p:cNvPr>
          <p:cNvSpPr txBox="1"/>
          <p:nvPr/>
        </p:nvSpPr>
        <p:spPr>
          <a:xfrm>
            <a:off x="5706613" y="3400951"/>
            <a:ext cx="166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E/22/188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FB67F1-0B6E-2E1A-2348-A7157FDBD53E}"/>
              </a:ext>
            </a:extLst>
          </p:cNvPr>
          <p:cNvSpPr txBox="1"/>
          <p:nvPr/>
        </p:nvSpPr>
        <p:spPr>
          <a:xfrm>
            <a:off x="3993060" y="4887698"/>
            <a:ext cx="166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E/22/396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559540"/>
            <a:ext cx="18288000" cy="4854633"/>
          </a:xfrm>
          <a:custGeom>
            <a:avLst/>
            <a:gdLst/>
            <a:ahLst/>
            <a:cxnLst/>
            <a:rect l="l" t="t" r="r" b="b"/>
            <a:pathLst>
              <a:path w="18288000" h="4854633">
                <a:moveTo>
                  <a:pt x="0" y="0"/>
                </a:moveTo>
                <a:lnTo>
                  <a:pt x="18288000" y="0"/>
                </a:lnTo>
                <a:lnTo>
                  <a:pt x="18288000" y="4854632"/>
                </a:lnTo>
                <a:lnTo>
                  <a:pt x="0" y="485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8232" y="3467100"/>
            <a:ext cx="18847231" cy="5029200"/>
            <a:chOff x="0" y="-15709"/>
            <a:chExt cx="4907931" cy="1294295"/>
          </a:xfrm>
        </p:grpSpPr>
        <p:sp>
          <p:nvSpPr>
            <p:cNvPr id="5" name="Freeform 5"/>
            <p:cNvSpPr/>
            <p:nvPr/>
          </p:nvSpPr>
          <p:spPr>
            <a:xfrm>
              <a:off x="0" y="-15709"/>
              <a:ext cx="4907931" cy="1278586"/>
            </a:xfrm>
            <a:custGeom>
              <a:avLst/>
              <a:gdLst/>
              <a:ahLst/>
              <a:cxnLst/>
              <a:rect l="l" t="t" r="r" b="b"/>
              <a:pathLst>
                <a:path w="4907931" h="1278586">
                  <a:moveTo>
                    <a:pt x="0" y="0"/>
                  </a:moveTo>
                  <a:lnTo>
                    <a:pt x="4907931" y="0"/>
                  </a:lnTo>
                  <a:lnTo>
                    <a:pt x="4907931" y="1278586"/>
                  </a:lnTo>
                  <a:lnTo>
                    <a:pt x="0" y="1278586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83000"/>
                  </a:srgbClr>
                </a:gs>
                <a:gs pos="100000">
                  <a:srgbClr val="3D6D81">
                    <a:alpha val="83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907931" cy="125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00410" y="4089814"/>
            <a:ext cx="3794085" cy="3794085"/>
          </a:xfrm>
          <a:custGeom>
            <a:avLst/>
            <a:gdLst/>
            <a:ahLst/>
            <a:cxnLst/>
            <a:rect l="l" t="t" r="r" b="b"/>
            <a:pathLst>
              <a:path w="3794085" h="3794085">
                <a:moveTo>
                  <a:pt x="0" y="0"/>
                </a:moveTo>
                <a:lnTo>
                  <a:pt x="3794085" y="0"/>
                </a:lnTo>
                <a:lnTo>
                  <a:pt x="3794085" y="3794085"/>
                </a:lnTo>
                <a:lnTo>
                  <a:pt x="0" y="379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93295" y="1560323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87665" y="2163114"/>
            <a:ext cx="3565786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SAM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8279" y="2163114"/>
            <a:ext cx="4335991" cy="116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720" y="3892604"/>
            <a:ext cx="12007972" cy="243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PROBLEM: </a:t>
            </a:r>
          </a:p>
          <a:p>
            <a:pPr algn="l">
              <a:lnSpc>
                <a:spcPts val="2120"/>
              </a:lnSpc>
            </a:pPr>
            <a:endParaRPr lang="en-US" sz="3000" b="1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  <a:p>
            <a:pPr marL="432019" lvl="1" indent="-216010" algn="just">
              <a:lnSpc>
                <a:spcPts val="212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Machines such as laptop/PC cooling fans, vehicle engines, pumps, and industrial assets often fail without early warning. Traditional maintenance is usually reactive (repair after failure), which can cause overheating, downtime, and higher repair cost. </a:t>
            </a:r>
          </a:p>
          <a:p>
            <a:pPr algn="l">
              <a:lnSpc>
                <a:spcPts val="3816"/>
              </a:lnSpc>
            </a:pPr>
            <a:endParaRPr lang="en-US" sz="200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816"/>
              </a:lnSpc>
              <a:spcBef>
                <a:spcPct val="0"/>
              </a:spcBef>
            </a:pPr>
            <a:endParaRPr lang="en-US" sz="200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9720" y="5836361"/>
            <a:ext cx="3523234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  <a:spcBef>
                <a:spcPct val="0"/>
              </a:spcBef>
            </a:pPr>
            <a:r>
              <a:rPr lang="en-US" sz="300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TARGET USERS:</a:t>
            </a:r>
          </a:p>
          <a:p>
            <a:pPr algn="l">
              <a:lnSpc>
                <a:spcPts val="3180"/>
              </a:lnSpc>
              <a:spcBef>
                <a:spcPct val="0"/>
              </a:spcBef>
            </a:pPr>
            <a:endParaRPr lang="en-US" sz="3000" b="1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9720" y="6332543"/>
            <a:ext cx="6936532" cy="13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1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Laptop/PC users </a:t>
            </a:r>
          </a:p>
          <a:p>
            <a:pPr marL="431801" lvl="1" indent="-215900" algn="l">
              <a:lnSpc>
                <a:spcPts val="21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technicians (data center / office PC maintenance) </a:t>
            </a:r>
          </a:p>
          <a:p>
            <a:pPr marL="431801" lvl="1" indent="-215900" algn="l">
              <a:lnSpc>
                <a:spcPts val="21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Maintenance technicians (industrial machines) </a:t>
            </a:r>
          </a:p>
          <a:p>
            <a:pPr marL="431801" lvl="1" indent="-215900" algn="l">
              <a:lnSpc>
                <a:spcPts val="21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Fleet/asset managers (vehicles, factories)</a:t>
            </a:r>
          </a:p>
          <a:p>
            <a:pPr marL="431801" lvl="1" indent="-215900" algn="l">
              <a:lnSpc>
                <a:spcPts val="21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Sound engineers.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CC5F0B90-D4B8-E267-D80A-E0CE703D59CB}"/>
              </a:ext>
            </a:extLst>
          </p:cNvPr>
          <p:cNvSpPr/>
          <p:nvPr/>
        </p:nvSpPr>
        <p:spPr>
          <a:xfrm>
            <a:off x="0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24802" y="263499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2706294" y="3096437"/>
            <a:ext cx="4146166" cy="6629044"/>
          </a:xfrm>
          <a:custGeom>
            <a:avLst/>
            <a:gdLst/>
            <a:ahLst/>
            <a:cxnLst/>
            <a:rect l="l" t="t" r="r" b="b"/>
            <a:pathLst>
              <a:path w="4146166" h="6629044">
                <a:moveTo>
                  <a:pt x="0" y="0"/>
                </a:moveTo>
                <a:lnTo>
                  <a:pt x="4146166" y="0"/>
                </a:lnTo>
                <a:lnTo>
                  <a:pt x="4146166" y="6629044"/>
                </a:lnTo>
                <a:lnTo>
                  <a:pt x="0" y="6629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156192" y="4594866"/>
            <a:ext cx="5246370" cy="3454914"/>
            <a:chOff x="0" y="0"/>
            <a:chExt cx="812800" cy="535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/>
              <a:stretch>
                <a:fillRect t="-1914" b="-19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924802" y="465721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924802" y="667943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73486" y="1555551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855" y="3546565"/>
            <a:ext cx="7040848" cy="64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46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SOFTWARE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855" y="2658291"/>
            <a:ext cx="6629044" cy="83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2"/>
              </a:lnSpc>
              <a:spcBef>
                <a:spcPct val="0"/>
              </a:spcBef>
            </a:pPr>
            <a:r>
              <a:rPr lang="en-US" sz="60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PROPOSED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8413" y="295318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5063" y="2911849"/>
            <a:ext cx="5078011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MINIMAL VIABLE PRODUCT (MVP)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5063" y="3430989"/>
            <a:ext cx="7795228" cy="130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08" lvl="1" indent="-211654" algn="l">
              <a:lnSpc>
                <a:spcPts val="2078"/>
              </a:lnSpc>
              <a:buFont typeface="Arial"/>
              <a:buChar char="•"/>
            </a:pPr>
            <a:r>
              <a:rPr lang="en-US" sz="19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uploads/records machine audio (10-second clip). </a:t>
            </a:r>
          </a:p>
          <a:p>
            <a:pPr marL="423308" lvl="1" indent="-211654" algn="l">
              <a:lnSpc>
                <a:spcPts val="2078"/>
              </a:lnSpc>
              <a:buFont typeface="Arial"/>
              <a:buChar char="•"/>
            </a:pPr>
            <a:r>
              <a:rPr lang="en-US" sz="19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the anomaly detection model.</a:t>
            </a:r>
          </a:p>
          <a:p>
            <a:pPr marL="423308" lvl="1" indent="-211654" algn="l">
              <a:lnSpc>
                <a:spcPts val="2078"/>
              </a:lnSpc>
              <a:buFont typeface="Arial"/>
              <a:buChar char="•"/>
            </a:pPr>
            <a:r>
              <a:rPr lang="en-US" sz="19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Normal/Abnormal + confidence score.</a:t>
            </a:r>
          </a:p>
          <a:p>
            <a:pPr marL="423308" lvl="1" indent="-211654" algn="l">
              <a:lnSpc>
                <a:spcPts val="2078"/>
              </a:lnSpc>
              <a:buFont typeface="Arial"/>
              <a:buChar char="•"/>
            </a:pPr>
            <a:r>
              <a:rPr lang="en-US" sz="19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results and history.</a:t>
            </a:r>
          </a:p>
          <a:p>
            <a:pPr algn="l">
              <a:lnSpc>
                <a:spcPts val="1972"/>
              </a:lnSpc>
              <a:spcBef>
                <a:spcPct val="0"/>
              </a:spcBef>
            </a:pPr>
            <a:endParaRPr lang="en-US" sz="196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68413" y="4975401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75063" y="4949971"/>
            <a:ext cx="4955189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 SCOPE (SEMESTER 3)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3652" y="5502248"/>
            <a:ext cx="8274348" cy="186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and Company/Technician Registration.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handle (Kaggle with Colab).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 pipeline, baseline anomaly model, backend API endpoint.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frontend dashboard. 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Company/Technician visible on map </a:t>
            </a:r>
          </a:p>
          <a:p>
            <a:pPr algn="l">
              <a:lnSpc>
                <a:spcPts val="2181"/>
              </a:lnSpc>
            </a:pPr>
            <a:endParaRPr lang="en-US" sz="19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19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68413" y="6997618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75063" y="6988093"/>
            <a:ext cx="3811192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 SCOPE (SEMESTER 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3652" y="7565887"/>
            <a:ext cx="7936353" cy="214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management.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communications (users → technician).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documentation management.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Reporting and analytics.</a:t>
            </a:r>
          </a:p>
          <a:p>
            <a:pPr marL="422733" lvl="1" indent="-211366" algn="l">
              <a:lnSpc>
                <a:spcPts val="2075"/>
              </a:lnSpc>
              <a:buFont typeface="Arial"/>
              <a:buChar char="•"/>
            </a:pPr>
            <a:r>
              <a:rPr lang="en-US" sz="19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mobile application.</a:t>
            </a:r>
          </a:p>
          <a:p>
            <a:pPr algn="l">
              <a:lnSpc>
                <a:spcPts val="2181"/>
              </a:lnSpc>
            </a:pPr>
            <a:endParaRPr lang="en-US" sz="19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181"/>
              </a:lnSpc>
            </a:pPr>
            <a:endParaRPr lang="en-US" sz="19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19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55030" y="5796163"/>
            <a:ext cx="768548" cy="19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50">
                <a:solidFill>
                  <a:srgbClr val="C25120"/>
                </a:solidFill>
                <a:latin typeface="Aptos"/>
                <a:ea typeface="Aptos"/>
                <a:cs typeface="Aptos"/>
                <a:sym typeface="Aptos"/>
              </a:rPr>
              <a:t>abnormal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79574328-DF6B-4BDF-4BCE-EE3D6CD3AB0B}"/>
              </a:ext>
            </a:extLst>
          </p:cNvPr>
          <p:cNvSpPr/>
          <p:nvPr/>
        </p:nvSpPr>
        <p:spPr>
          <a:xfrm>
            <a:off x="0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85860" y="-1100017"/>
            <a:ext cx="12234454" cy="13795182"/>
            <a:chOff x="0" y="0"/>
            <a:chExt cx="3222243" cy="3633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2243" cy="3633299"/>
            </a:xfrm>
            <a:custGeom>
              <a:avLst/>
              <a:gdLst/>
              <a:ahLst/>
              <a:cxnLst/>
              <a:rect l="l" t="t" r="r" b="b"/>
              <a:pathLst>
                <a:path w="3222243" h="3633299">
                  <a:moveTo>
                    <a:pt x="0" y="0"/>
                  </a:moveTo>
                  <a:lnTo>
                    <a:pt x="3222243" y="0"/>
                  </a:lnTo>
                  <a:lnTo>
                    <a:pt x="3222243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222243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763263" y="3724385"/>
            <a:ext cx="6073821" cy="4560888"/>
          </a:xfrm>
          <a:custGeom>
            <a:avLst/>
            <a:gdLst/>
            <a:ahLst/>
            <a:cxnLst/>
            <a:rect l="l" t="t" r="r" b="b"/>
            <a:pathLst>
              <a:path w="6073821" h="4560888">
                <a:moveTo>
                  <a:pt x="0" y="0"/>
                </a:moveTo>
                <a:lnTo>
                  <a:pt x="6073821" y="0"/>
                </a:lnTo>
                <a:lnTo>
                  <a:pt x="6073821" y="4560888"/>
                </a:lnTo>
                <a:lnTo>
                  <a:pt x="0" y="4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519730" y="3630249"/>
            <a:ext cx="4099586" cy="4334650"/>
            <a:chOff x="0" y="0"/>
            <a:chExt cx="881055" cy="931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1055" cy="931574"/>
            </a:xfrm>
            <a:custGeom>
              <a:avLst/>
              <a:gdLst/>
              <a:ahLst/>
              <a:cxnLst/>
              <a:rect l="l" t="t" r="r" b="b"/>
              <a:pathLst>
                <a:path w="881055" h="931574">
                  <a:moveTo>
                    <a:pt x="0" y="0"/>
                  </a:moveTo>
                  <a:lnTo>
                    <a:pt x="881055" y="0"/>
                  </a:lnTo>
                  <a:lnTo>
                    <a:pt x="881055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6"/>
              <a:stretch>
                <a:fillRect l="-2866" r="-28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15003" y="1560323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5860" y="2388417"/>
            <a:ext cx="8838193" cy="5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5844" y="1759768"/>
            <a:ext cx="8838193" cy="5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1"/>
              </a:lnSpc>
              <a:spcBef>
                <a:spcPct val="0"/>
              </a:spcBef>
            </a:pPr>
            <a:r>
              <a:rPr lang="en-US" sz="4199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REQUIREMENT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9983" y="3901242"/>
            <a:ext cx="10009882" cy="222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</a:pPr>
            <a:endParaRPr/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Upload/record audio clip (WAV/MP3) via UI.</a:t>
            </a: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features (MFCC/log-mel spectrogram) on server.</a:t>
            </a: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anomaly detection model and output score + label.</a:t>
            </a: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prediction results with timestamp and metadata</a:t>
            </a: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history and download basic report (CSV/PDF optional).</a:t>
            </a:r>
          </a:p>
          <a:p>
            <a:pPr marL="444322" lvl="1" indent="-222161" algn="l">
              <a:lnSpc>
                <a:spcPts val="2181"/>
              </a:lnSpc>
              <a:buFont typeface="Arial"/>
              <a:buChar char="•"/>
            </a:pPr>
            <a:r>
              <a:rPr lang="en-US" sz="205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feedback (technicians).</a:t>
            </a:r>
          </a:p>
          <a:p>
            <a:pPr algn="l">
              <a:lnSpc>
                <a:spcPts val="2181"/>
              </a:lnSpc>
              <a:spcBef>
                <a:spcPct val="0"/>
              </a:spcBef>
            </a:pPr>
            <a:endParaRPr lang="en-US" sz="205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36004" y="3256053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479614" y="3574240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09983" y="3555208"/>
            <a:ext cx="7284546" cy="28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FUNCTIONAL REQUIREMENTS: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36004" y="590477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479614" y="6222958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63914" y="6203926"/>
            <a:ext cx="7284546" cy="28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NON-FUNCTIONAL REQUIREMENTS: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67451" y="7010125"/>
            <a:ext cx="9780000" cy="167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Scalability:     Designed to support multiple assets and large logs.</a:t>
            </a:r>
          </a:p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Usability:       Simple 3-step workflow (Upload? Analyze? Result).</a:t>
            </a:r>
          </a:p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Reliability:     Must not crash on noisy audio.</a:t>
            </a:r>
          </a:p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Security:        Validate uploads, limit file size, sanitize filenames, and secure API keys.</a:t>
            </a:r>
          </a:p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Privacy:          Store minimum user data.</a:t>
            </a:r>
          </a:p>
          <a:p>
            <a:pPr marL="444755" lvl="1" indent="-222377" algn="just">
              <a:lnSpc>
                <a:spcPts val="2183"/>
              </a:lnSpc>
              <a:buFont typeface="Arial"/>
              <a:buChar char="•"/>
            </a:pPr>
            <a:r>
              <a:rPr lang="en-US" sz="2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latency:   Analysis result within few seconds. (like laptop fans)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F7EEA72F-B68D-5AB9-B8EC-480765EDF77F}"/>
              </a:ext>
            </a:extLst>
          </p:cNvPr>
          <p:cNvSpPr/>
          <p:nvPr/>
        </p:nvSpPr>
        <p:spPr>
          <a:xfrm>
            <a:off x="0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4C7E5696-4E08-E691-511B-9F768918B3FA}"/>
              </a:ext>
            </a:extLst>
          </p:cNvPr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0F8846D0-7F47-E8ED-43B7-973FB05F002D}"/>
              </a:ext>
            </a:extLst>
          </p:cNvPr>
          <p:cNvSpPr txBox="1"/>
          <p:nvPr/>
        </p:nvSpPr>
        <p:spPr>
          <a:xfrm>
            <a:off x="2654557" y="156034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36" name="Freeform 2">
            <a:extLst>
              <a:ext uri="{FF2B5EF4-FFF2-40B4-BE49-F238E27FC236}">
                <a16:creationId xmlns:a16="http://schemas.microsoft.com/office/drawing/2014/main" id="{8A61B860-F786-9E46-B3BA-C4A2A7BF5FF5}"/>
              </a:ext>
            </a:extLst>
          </p:cNvPr>
          <p:cNvSpPr/>
          <p:nvPr/>
        </p:nvSpPr>
        <p:spPr>
          <a:xfrm>
            <a:off x="-304800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02960C-9F80-8F06-E0AC-20F5F2F6D351}"/>
              </a:ext>
            </a:extLst>
          </p:cNvPr>
          <p:cNvGrpSpPr/>
          <p:nvPr/>
        </p:nvGrpSpPr>
        <p:grpSpPr>
          <a:xfrm>
            <a:off x="6827823" y="1560342"/>
            <a:ext cx="4632353" cy="676438"/>
            <a:chOff x="7483447" y="883904"/>
            <a:chExt cx="4632353" cy="676438"/>
          </a:xfrm>
        </p:grpSpPr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ED42CAAA-FDCE-790A-323B-E724529BBFE6}"/>
                </a:ext>
              </a:extLst>
            </p:cNvPr>
            <p:cNvSpPr txBox="1"/>
            <p:nvPr/>
          </p:nvSpPr>
          <p:spPr>
            <a:xfrm>
              <a:off x="7483447" y="883904"/>
              <a:ext cx="1418818" cy="67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  <a:spcBef>
                  <a:spcPct val="0"/>
                </a:spcBef>
              </a:pPr>
              <a:r>
                <a:rPr lang="en-US" sz="4830" b="1" dirty="0">
                  <a:solidFill>
                    <a:srgbClr val="84E3F8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ER </a:t>
              </a:r>
            </a:p>
          </p:txBody>
        </p: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7DCBD35-3DD7-B17B-BF5B-1D0B81B852D5}"/>
                </a:ext>
              </a:extLst>
            </p:cNvPr>
            <p:cNvSpPr txBox="1"/>
            <p:nvPr/>
          </p:nvSpPr>
          <p:spPr>
            <a:xfrm>
              <a:off x="8610600" y="883904"/>
              <a:ext cx="3505200" cy="67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  <a:spcBef>
                  <a:spcPct val="0"/>
                </a:spcBef>
              </a:pPr>
              <a:r>
                <a:rPr lang="en-US" sz="4830" b="1" dirty="0">
                  <a:solidFill>
                    <a:srgbClr val="FFFFFF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DIAGRAM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5C519B2-9308-02B6-D264-DD776B2C9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400300"/>
            <a:ext cx="13059515" cy="6606303"/>
          </a:xfrm>
          <a:prstGeom prst="roundRect">
            <a:avLst>
              <a:gd name="adj" fmla="val 32901"/>
            </a:avLst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8273CD6-A305-F16B-AFA1-FF835A0820AF}"/>
              </a:ext>
            </a:extLst>
          </p:cNvPr>
          <p:cNvGrpSpPr/>
          <p:nvPr/>
        </p:nvGrpSpPr>
        <p:grpSpPr>
          <a:xfrm>
            <a:off x="1953994" y="9170123"/>
            <a:ext cx="4238759" cy="523220"/>
            <a:chOff x="730045" y="9182101"/>
            <a:chExt cx="4238759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99112B-A438-8E89-C738-9523BBDC8FE9}"/>
                </a:ext>
              </a:extLst>
            </p:cNvPr>
            <p:cNvSpPr txBox="1"/>
            <p:nvPr/>
          </p:nvSpPr>
          <p:spPr>
            <a:xfrm>
              <a:off x="730045" y="9182101"/>
              <a:ext cx="1892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UML DIAGRAM : </a:t>
              </a:r>
            </a:p>
          </p:txBody>
        </p:sp>
        <p:sp>
          <p:nvSpPr>
            <p:cNvPr id="45" name="TextBox 44">
              <a:hlinkClick r:id="rId7"/>
              <a:extLst>
                <a:ext uri="{FF2B5EF4-FFF2-40B4-BE49-F238E27FC236}">
                  <a16:creationId xmlns:a16="http://schemas.microsoft.com/office/drawing/2014/main" id="{AA76C205-D7B7-B8F5-5DE4-8AB3B5AE0C7A}"/>
                </a:ext>
              </a:extLst>
            </p:cNvPr>
            <p:cNvSpPr txBox="1"/>
            <p:nvPr/>
          </p:nvSpPr>
          <p:spPr>
            <a:xfrm>
              <a:off x="2454204" y="9248323"/>
              <a:ext cx="2514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u="sng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Click here</a:t>
              </a:r>
            </a:p>
          </p:txBody>
        </p:sp>
      </p:grpSp>
      <p:pic>
        <p:nvPicPr>
          <p:cNvPr id="2050" name="Picture 2" descr="Componentes, data, diagram, modeling, process, software, uml icon ...">
            <a:extLst>
              <a:ext uri="{FF2B5EF4-FFF2-40B4-BE49-F238E27FC236}">
                <a16:creationId xmlns:a16="http://schemas.microsoft.com/office/drawing/2014/main" id="{325B877F-BD5C-BB45-155A-C25F47EBD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85" y="6692410"/>
            <a:ext cx="2511957" cy="25119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85EAA0-F672-4E55-F484-D1EF04905FBA}"/>
              </a:ext>
            </a:extLst>
          </p:cNvPr>
          <p:cNvSpPr txBox="1"/>
          <p:nvPr/>
        </p:nvSpPr>
        <p:spPr>
          <a:xfrm>
            <a:off x="11811000" y="1918430"/>
            <a:ext cx="1805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Updated until MVP</a:t>
            </a:r>
          </a:p>
        </p:txBody>
      </p:sp>
    </p:spTree>
    <p:extLst>
      <p:ext uri="{BB962C8B-B14F-4D97-AF65-F5344CB8AC3E}">
        <p14:creationId xmlns:p14="http://schemas.microsoft.com/office/powerpoint/2010/main" val="156031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2815" y="2542210"/>
            <a:ext cx="12322371" cy="699294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54557" y="156034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10344" y="1442974"/>
            <a:ext cx="6501573" cy="67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48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ARCHITECTURE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59698" y="1442974"/>
            <a:ext cx="2754015" cy="67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48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SYSTEM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79793" y="1781193"/>
            <a:ext cx="215365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(HIGH-LEVEL)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A5CE9B57-7915-1976-7628-0426F98AA61E}"/>
              </a:ext>
            </a:extLst>
          </p:cNvPr>
          <p:cNvSpPr/>
          <p:nvPr/>
        </p:nvSpPr>
        <p:spPr>
          <a:xfrm>
            <a:off x="-168571" y="-119091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990600" y="7048500"/>
            <a:ext cx="4343400" cy="297067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79707" y="3318324"/>
            <a:ext cx="15136619" cy="5524866"/>
          </a:xfrm>
          <a:custGeom>
            <a:avLst/>
            <a:gdLst/>
            <a:ahLst/>
            <a:cxnLst/>
            <a:rect l="l" t="t" r="r" b="b"/>
            <a:pathLst>
              <a:path w="15136619" h="5524866">
                <a:moveTo>
                  <a:pt x="0" y="0"/>
                </a:moveTo>
                <a:lnTo>
                  <a:pt x="15136619" y="0"/>
                </a:lnTo>
                <a:lnTo>
                  <a:pt x="15136619" y="5524866"/>
                </a:lnTo>
                <a:lnTo>
                  <a:pt x="0" y="552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092" y="2686108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04941" y="7845832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39774" y="156033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48016" y="1620059"/>
            <a:ext cx="2563315" cy="72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  <a:spcBef>
                <a:spcPct val="0"/>
              </a:spcBef>
            </a:pPr>
            <a:r>
              <a:rPr lang="en-US" sz="5119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STACK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94072" y="1467551"/>
            <a:ext cx="4386140" cy="58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9"/>
              </a:lnSpc>
              <a:spcBef>
                <a:spcPct val="0"/>
              </a:spcBef>
            </a:pPr>
            <a:r>
              <a:rPr lang="en-US" sz="4197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TECHNOLOGY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B5E8C438-6E07-B978-F1E4-C92EDC316F23}"/>
              </a:ext>
            </a:extLst>
          </p:cNvPr>
          <p:cNvSpPr/>
          <p:nvPr/>
        </p:nvSpPr>
        <p:spPr>
          <a:xfrm>
            <a:off x="-17206" y="11430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12673" y="691276"/>
            <a:ext cx="7862654" cy="1972811"/>
          </a:xfrm>
          <a:custGeom>
            <a:avLst/>
            <a:gdLst/>
            <a:ahLst/>
            <a:cxnLst/>
            <a:rect l="l" t="t" r="r" b="b"/>
            <a:pathLst>
              <a:path w="7862654" h="1972811">
                <a:moveTo>
                  <a:pt x="0" y="0"/>
                </a:moveTo>
                <a:lnTo>
                  <a:pt x="7862654" y="0"/>
                </a:lnTo>
                <a:lnTo>
                  <a:pt x="7862654" y="1972811"/>
                </a:lnTo>
                <a:lnTo>
                  <a:pt x="0" y="1972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84891" y="2869828"/>
            <a:ext cx="11918218" cy="6867873"/>
          </a:xfrm>
          <a:custGeom>
            <a:avLst/>
            <a:gdLst/>
            <a:ahLst/>
            <a:cxnLst/>
            <a:rect l="l" t="t" r="r" b="b"/>
            <a:pathLst>
              <a:path w="11918218" h="6867873">
                <a:moveTo>
                  <a:pt x="0" y="0"/>
                </a:moveTo>
                <a:lnTo>
                  <a:pt x="11918218" y="0"/>
                </a:lnTo>
                <a:lnTo>
                  <a:pt x="11918218" y="6867873"/>
                </a:lnTo>
                <a:lnTo>
                  <a:pt x="0" y="6867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99159" y="156033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8878" y="1291445"/>
            <a:ext cx="3550327" cy="68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51"/>
              </a:lnSpc>
              <a:spcBef>
                <a:spcPct val="0"/>
              </a:spcBef>
            </a:pPr>
            <a:r>
              <a:rPr lang="en-US" sz="4859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TIMELINE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95545" y="1282754"/>
            <a:ext cx="3390204" cy="6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1"/>
              </a:lnSpc>
              <a:spcBef>
                <a:spcPct val="0"/>
              </a:spcBef>
            </a:pPr>
            <a:r>
              <a:rPr lang="en-US" sz="486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PROJECT </a:t>
            </a:r>
          </a:p>
        </p:txBody>
      </p:sp>
      <p:sp>
        <p:nvSpPr>
          <p:cNvPr id="8" name="Freeform 8"/>
          <p:cNvSpPr/>
          <p:nvPr/>
        </p:nvSpPr>
        <p:spPr>
          <a:xfrm>
            <a:off x="2289912" y="8379593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4"/>
                </a:lnTo>
                <a:lnTo>
                  <a:pt x="0" y="1757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C1BC31D-76C8-CF75-26DB-F27503877C12}"/>
              </a:ext>
            </a:extLst>
          </p:cNvPr>
          <p:cNvSpPr/>
          <p:nvPr/>
        </p:nvSpPr>
        <p:spPr>
          <a:xfrm>
            <a:off x="-84286" y="-144901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999429" y="1685875"/>
            <a:ext cx="5591059" cy="9132714"/>
          </a:xfrm>
          <a:custGeom>
            <a:avLst/>
            <a:gdLst/>
            <a:ahLst/>
            <a:cxnLst/>
            <a:rect l="l" t="t" r="r" b="b"/>
            <a:pathLst>
              <a:path w="4922989" h="7871058">
                <a:moveTo>
                  <a:pt x="0" y="0"/>
                </a:moveTo>
                <a:lnTo>
                  <a:pt x="4922989" y="0"/>
                </a:lnTo>
                <a:lnTo>
                  <a:pt x="4922989" y="7871058"/>
                </a:lnTo>
                <a:lnTo>
                  <a:pt x="0" y="7871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92536" y="1560332"/>
            <a:ext cx="1418817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INVICTUS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99758" y="1973884"/>
            <a:ext cx="5116107" cy="87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4"/>
              </a:lnSpc>
              <a:spcBef>
                <a:spcPct val="0"/>
              </a:spcBef>
            </a:pPr>
            <a:r>
              <a:rPr lang="en-US" sz="62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 FUTURE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4641" y="1973884"/>
            <a:ext cx="6798762" cy="87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4"/>
              </a:lnSpc>
              <a:spcBef>
                <a:spcPct val="0"/>
              </a:spcBef>
            </a:pPr>
            <a:r>
              <a:rPr lang="en-US" sz="62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BIG THINGS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758" y="3454150"/>
            <a:ext cx="8877098" cy="105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  <a:spcBef>
                <a:spcPct val="0"/>
              </a:spcBef>
            </a:pPr>
            <a:r>
              <a:rPr lang="en-US" sz="38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Team Invictus has a good vision for what the next step PERA-SAM can do!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1423" y="4984835"/>
            <a:ext cx="4729456" cy="157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548" lvl="1" indent="-254774" algn="l">
              <a:lnSpc>
                <a:spcPts val="2501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device and IoT deployment</a:t>
            </a:r>
          </a:p>
          <a:p>
            <a:pPr marL="509548" lvl="1" indent="-254774" algn="l">
              <a:lnSpc>
                <a:spcPts val="2501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Enterprise-grade security features</a:t>
            </a:r>
          </a:p>
          <a:p>
            <a:pPr marL="509548" lvl="1" indent="-254774" algn="l">
              <a:lnSpc>
                <a:spcPts val="2501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audio streaming analysis</a:t>
            </a:r>
          </a:p>
          <a:p>
            <a:pPr marL="509548" lvl="1" indent="-254774" algn="l">
              <a:lnSpc>
                <a:spcPts val="2501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 soon !</a:t>
            </a:r>
          </a:p>
          <a:p>
            <a:pPr algn="l">
              <a:lnSpc>
                <a:spcPts val="2501"/>
              </a:lnSpc>
              <a:spcBef>
                <a:spcPct val="0"/>
              </a:spcBef>
            </a:pPr>
            <a:endParaRPr lang="en-US" sz="236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3826CC26-55E9-9044-B1DE-5AAB209AE7CC}"/>
              </a:ext>
            </a:extLst>
          </p:cNvPr>
          <p:cNvSpPr/>
          <p:nvPr/>
        </p:nvSpPr>
        <p:spPr>
          <a:xfrm>
            <a:off x="-168571" y="0"/>
            <a:ext cx="18456571" cy="10431901"/>
          </a:xfrm>
          <a:custGeom>
            <a:avLst/>
            <a:gdLst/>
            <a:ahLst/>
            <a:cxnLst/>
            <a:rect l="l" t="t" r="r" b="b"/>
            <a:pathLst>
              <a:path w="18456571" h="10431901">
                <a:moveTo>
                  <a:pt x="0" y="0"/>
                </a:moveTo>
                <a:lnTo>
                  <a:pt x="18456571" y="0"/>
                </a:lnTo>
                <a:lnTo>
                  <a:pt x="18456571" y="10431901"/>
                </a:lnTo>
                <a:lnTo>
                  <a:pt x="0" y="104319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 t="-9904" r="-12775" b="-232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11EC66-1D96-E9DB-B810-FFBA6A659A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80" y="7907198"/>
            <a:ext cx="1749374" cy="1749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hlinkClick r:id="rId10"/>
            <a:extLst>
              <a:ext uri="{FF2B5EF4-FFF2-40B4-BE49-F238E27FC236}">
                <a16:creationId xmlns:a16="http://schemas.microsoft.com/office/drawing/2014/main" id="{D7A14ADA-2F4B-D4A1-36B0-E58343A7F926}"/>
              </a:ext>
            </a:extLst>
          </p:cNvPr>
          <p:cNvSpPr txBox="1"/>
          <p:nvPr/>
        </p:nvSpPr>
        <p:spPr>
          <a:xfrm>
            <a:off x="10771785" y="8651603"/>
            <a:ext cx="6488160" cy="40011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https://github.com/cepdnaclk/e22-co2060-PERA-SAM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C7B8C5F-B922-28A1-BE22-92ED75C23FD5}"/>
              </a:ext>
            </a:extLst>
          </p:cNvPr>
          <p:cNvSpPr txBox="1"/>
          <p:nvPr/>
        </p:nvSpPr>
        <p:spPr>
          <a:xfrm>
            <a:off x="9783378" y="7925218"/>
            <a:ext cx="4320904" cy="478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to GitHub Repo: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4198B-7F91-CEB3-3C7B-00D379B82978}"/>
              </a:ext>
            </a:extLst>
          </p:cNvPr>
          <p:cNvSpPr txBox="1"/>
          <p:nvPr/>
        </p:nvSpPr>
        <p:spPr>
          <a:xfrm>
            <a:off x="990600" y="3543300"/>
            <a:ext cx="21963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README.md file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D7C40-1A89-DF76-9849-5C2C9CD1AC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187" y="4031758"/>
            <a:ext cx="7839542" cy="4440947"/>
          </a:xfrm>
          <a:prstGeom prst="roundRect">
            <a:avLst>
              <a:gd name="adj" fmla="val 957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475</Words>
  <Application>Microsoft Office PowerPoint</Application>
  <PresentationFormat>Custom</PresentationFormat>
  <Paragraphs>109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Times New Roman Bold</vt:lpstr>
      <vt:lpstr>Aptos</vt:lpstr>
      <vt:lpstr>Agency FB</vt:lpstr>
      <vt:lpstr>TT Lakes Neue Bold</vt:lpstr>
      <vt:lpstr>Arial</vt:lpstr>
      <vt:lpstr>Raleway Bold</vt:lpstr>
      <vt:lpstr>Calibri</vt:lpstr>
      <vt:lpstr>TT Lakes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AI Technology Presentation</dc:title>
  <dc:creator>Bhagya Prabhashwara</dc:creator>
  <cp:lastModifiedBy>Bhagya Karunanayake</cp:lastModifiedBy>
  <cp:revision>7</cp:revision>
  <dcterms:created xsi:type="dcterms:W3CDTF">2006-08-16T00:00:00Z</dcterms:created>
  <dcterms:modified xsi:type="dcterms:W3CDTF">2026-02-14T14:16:21Z</dcterms:modified>
  <dc:identifier>DAHAkF_XYV4</dc:identifier>
</cp:coreProperties>
</file>